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7" r:id="rId2"/>
    <p:sldId id="265" r:id="rId3"/>
    <p:sldId id="268" r:id="rId4"/>
    <p:sldId id="260" r:id="rId5"/>
    <p:sldId id="269" r:id="rId6"/>
    <p:sldId id="266" r:id="rId7"/>
    <p:sldId id="270" r:id="rId8"/>
    <p:sldId id="271" r:id="rId9"/>
    <p:sldId id="256" r:id="rId10"/>
    <p:sldId id="272" r:id="rId11"/>
    <p:sldId id="273" r:id="rId12"/>
    <p:sldId id="258" r:id="rId13"/>
    <p:sldId id="274" r:id="rId14"/>
    <p:sldId id="257" r:id="rId15"/>
    <p:sldId id="275" r:id="rId16"/>
    <p:sldId id="259" r:id="rId17"/>
    <p:sldId id="276" r:id="rId18"/>
    <p:sldId id="277" r:id="rId19"/>
    <p:sldId id="278" r:id="rId20"/>
    <p:sldId id="279" r:id="rId21"/>
    <p:sldId id="280" r:id="rId22"/>
    <p:sldId id="281" r:id="rId23"/>
    <p:sldId id="264" r:id="rId2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Documents%20and%20Settings\User\My%20Documents\cxell\cx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Documents%20and%20Settings\User\My%20Documents\cxell\cx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title>
      <c:tx>
        <c:rich>
          <a:bodyPr/>
          <a:lstStyle/>
          <a:p>
            <a:pPr>
              <a:defRPr/>
            </a:pPr>
            <a:r>
              <a:rPr lang="en-US"/>
              <a:t>հիվանդների թիվը</a:t>
            </a:r>
          </a:p>
        </c:rich>
      </c:tx>
      <c:layout/>
    </c:title>
    <c:plotArea>
      <c:layout/>
      <c:scatterChart>
        <c:scatterStyle val="smoothMarker"/>
        <c:ser>
          <c:idx val="1"/>
          <c:order val="1"/>
          <c:tx>
            <c:strRef>
              <c:f>Sheet6!$F$10</c:f>
              <c:strCache>
                <c:ptCount val="1"/>
              </c:strCache>
            </c:strRef>
          </c:tx>
          <c:marker>
            <c:symbol val="none"/>
          </c:marker>
          <c:xVal>
            <c:numRef>
              <c:f>Sheet6!$G$9:$M$9</c:f>
              <c:numCache>
                <c:formatCode>General</c:formatCode>
                <c:ptCount val="7"/>
              </c:numCache>
            </c:numRef>
          </c:xVal>
          <c:yVal>
            <c:numRef>
              <c:f>Sheet6!$G$10:$M$10</c:f>
              <c:numCache>
                <c:formatCode>General</c:formatCode>
                <c:ptCount val="7"/>
              </c:numCache>
            </c:numRef>
          </c:yVal>
          <c:smooth val="1"/>
        </c:ser>
        <c:ser>
          <c:idx val="0"/>
          <c:order val="0"/>
          <c:tx>
            <c:strRef>
              <c:f>Sheet3!$E$4</c:f>
              <c:strCache>
                <c:ptCount val="1"/>
                <c:pt idx="0">
                  <c:v>հիվանդների թիվը</c:v>
                </c:pt>
              </c:strCache>
            </c:strRef>
          </c:tx>
          <c:marker>
            <c:symbol val="none"/>
          </c:marker>
          <c:xVal>
            <c:numRef>
              <c:f>Sheet3!$F$3:$K$3</c:f>
              <c:numCache>
                <c:formatCode>General</c:formatCode>
                <c:ptCount val="6"/>
                <c:pt idx="0">
                  <c:v>0</c:v>
                </c:pt>
                <c:pt idx="1">
                  <c:v>5</c:v>
                </c:pt>
                <c:pt idx="2">
                  <c:v>10</c:v>
                </c:pt>
                <c:pt idx="3">
                  <c:v>15</c:v>
                </c:pt>
                <c:pt idx="4">
                  <c:v>20</c:v>
                </c:pt>
                <c:pt idx="5">
                  <c:v>25</c:v>
                </c:pt>
              </c:numCache>
            </c:numRef>
          </c:xVal>
          <c:yVal>
            <c:numRef>
              <c:f>Sheet3!$F$4:$K$4</c:f>
              <c:numCache>
                <c:formatCode>General</c:formatCode>
                <c:ptCount val="6"/>
                <c:pt idx="0">
                  <c:v>3</c:v>
                </c:pt>
                <c:pt idx="1">
                  <c:v>4</c:v>
                </c:pt>
                <c:pt idx="2">
                  <c:v>7</c:v>
                </c:pt>
                <c:pt idx="3">
                  <c:v>9</c:v>
                </c:pt>
                <c:pt idx="4">
                  <c:v>10</c:v>
                </c:pt>
                <c:pt idx="5">
                  <c:v>13</c:v>
                </c:pt>
              </c:numCache>
            </c:numRef>
          </c:yVal>
          <c:smooth val="1"/>
        </c:ser>
        <c:axId val="76323456"/>
        <c:axId val="76820864"/>
      </c:scatterChart>
      <c:valAx>
        <c:axId val="76323456"/>
        <c:scaling>
          <c:orientation val="minMax"/>
        </c:scaling>
        <c:axPos val="b"/>
        <c:numFmt formatCode="General" sourceLinked="1"/>
        <c:tickLblPos val="nextTo"/>
        <c:crossAx val="76820864"/>
        <c:crosses val="autoZero"/>
        <c:crossBetween val="midCat"/>
      </c:valAx>
      <c:valAx>
        <c:axId val="76820864"/>
        <c:scaling>
          <c:orientation val="minMax"/>
        </c:scaling>
        <c:axPos val="l"/>
        <c:majorGridlines/>
        <c:numFmt formatCode="General" sourceLinked="1"/>
        <c:tickLblPos val="nextTo"/>
        <c:crossAx val="76323456"/>
        <c:crosses val="autoZero"/>
        <c:crossBetween val="midCat"/>
      </c:valAx>
    </c:plotArea>
    <c:legend>
      <c:legendPos val="r"/>
      <c:layout/>
    </c:legend>
    <c:plotVisOnly val="1"/>
  </c:chart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title>
      <c:tx>
        <c:rich>
          <a:bodyPr/>
          <a:lstStyle/>
          <a:p>
            <a:pPr>
              <a:defRPr/>
            </a:pPr>
            <a:r>
              <a:rPr lang="en-US"/>
              <a:t>հիվանդների թիվը</a:t>
            </a:r>
          </a:p>
        </c:rich>
      </c:tx>
      <c:layout/>
    </c:title>
    <c:plotArea>
      <c:layout/>
      <c:scatterChart>
        <c:scatterStyle val="smoothMarker"/>
        <c:ser>
          <c:idx val="1"/>
          <c:order val="1"/>
          <c:tx>
            <c:strRef>
              <c:f>[1]Sheet7!$E$7</c:f>
              <c:strCache>
                <c:ptCount val="1"/>
                <c:pt idx="0">
                  <c:v>#REF!</c:v>
                </c:pt>
              </c:strCache>
            </c:strRef>
          </c:tx>
          <c:xVal>
            <c:numRef>
              <c:f>[1]Sheet7!$F$6:$K$6</c:f>
              <c:numCache>
                <c:formatCode>General</c:formatCode>
                <c:ptCount val="6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</c:numCache>
            </c:numRef>
          </c:xVal>
          <c:yVal>
            <c:numRef>
              <c:f>[1]Sheet7!$F$7:$K$7</c:f>
              <c:numCache>
                <c:formatCode>General</c:formatCode>
                <c:ptCount val="6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</c:numCache>
            </c:numRef>
          </c:yVal>
          <c:smooth val="1"/>
        </c:ser>
        <c:ser>
          <c:idx val="0"/>
          <c:order val="0"/>
          <c:tx>
            <c:strRef>
              <c:f>Sheet4!$D$5</c:f>
              <c:strCache>
                <c:ptCount val="1"/>
                <c:pt idx="0">
                  <c:v>հավանականւթյունը</c:v>
                </c:pt>
              </c:strCache>
            </c:strRef>
          </c:tx>
          <c:xVal>
            <c:numRef>
              <c:f>Sheet4!$E$4:$J$4</c:f>
              <c:numCache>
                <c:formatCode>General</c:formatCode>
                <c:ptCount val="6"/>
                <c:pt idx="0">
                  <c:v>0</c:v>
                </c:pt>
                <c:pt idx="1">
                  <c:v>5</c:v>
                </c:pt>
                <c:pt idx="2">
                  <c:v>10</c:v>
                </c:pt>
                <c:pt idx="3">
                  <c:v>15</c:v>
                </c:pt>
                <c:pt idx="4">
                  <c:v>20</c:v>
                </c:pt>
                <c:pt idx="5">
                  <c:v>25</c:v>
                </c:pt>
              </c:numCache>
            </c:numRef>
          </c:xVal>
          <c:yVal>
            <c:numRef>
              <c:f>Sheet4!$E$5:$J$5</c:f>
              <c:numCache>
                <c:formatCode>General</c:formatCode>
                <c:ptCount val="6"/>
                <c:pt idx="0">
                  <c:v>6.5217391304347824E-2</c:v>
                </c:pt>
                <c:pt idx="1">
                  <c:v>8.6956521739130543E-2</c:v>
                </c:pt>
                <c:pt idx="2">
                  <c:v>0.15217391304347827</c:v>
                </c:pt>
                <c:pt idx="3">
                  <c:v>0.19565217391304268</c:v>
                </c:pt>
                <c:pt idx="4">
                  <c:v>0.21739130434782708</c:v>
                </c:pt>
                <c:pt idx="5">
                  <c:v>0.282608695652175</c:v>
                </c:pt>
              </c:numCache>
            </c:numRef>
          </c:yVal>
          <c:smooth val="1"/>
        </c:ser>
        <c:axId val="76846208"/>
        <c:axId val="76847744"/>
      </c:scatterChart>
      <c:valAx>
        <c:axId val="76846208"/>
        <c:scaling>
          <c:orientation val="minMax"/>
        </c:scaling>
        <c:axPos val="b"/>
        <c:numFmt formatCode="General" sourceLinked="1"/>
        <c:tickLblPos val="nextTo"/>
        <c:crossAx val="76847744"/>
        <c:crosses val="autoZero"/>
        <c:crossBetween val="midCat"/>
      </c:valAx>
      <c:valAx>
        <c:axId val="76847744"/>
        <c:scaling>
          <c:orientation val="minMax"/>
        </c:scaling>
        <c:axPos val="l"/>
        <c:majorGridlines/>
        <c:numFmt formatCode="General" sourceLinked="1"/>
        <c:tickLblPos val="nextTo"/>
        <c:crossAx val="76846208"/>
        <c:crosses val="autoZero"/>
        <c:crossBetween val="midCat"/>
      </c:valAx>
    </c:plotArea>
    <c:legend>
      <c:legendPos val="r"/>
      <c:layout/>
    </c:legend>
    <c:plotVisOnly val="1"/>
  </c:chart>
  <c:externalData r:id="rId1"/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FDF7A5-FF28-4E96-9864-DB71B60DE564}" type="datetimeFigureOut">
              <a:rPr lang="en-US" smtClean="0"/>
              <a:pPr/>
              <a:t>5/13/2016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65E106-0941-48B9-9537-FA3A88EB0D9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FDF7A5-FF28-4E96-9864-DB71B60DE564}" type="datetimeFigureOut">
              <a:rPr lang="en-US" smtClean="0"/>
              <a:pPr/>
              <a:t>5/13/2016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65E106-0941-48B9-9537-FA3A88EB0D9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FDF7A5-FF28-4E96-9864-DB71B60DE564}" type="datetimeFigureOut">
              <a:rPr lang="en-US" smtClean="0"/>
              <a:pPr/>
              <a:t>5/13/2016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65E106-0941-48B9-9537-FA3A88EB0D9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FDF7A5-FF28-4E96-9864-DB71B60DE564}" type="datetimeFigureOut">
              <a:rPr lang="en-US" smtClean="0"/>
              <a:pPr/>
              <a:t>5/13/2016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65E106-0941-48B9-9537-FA3A88EB0D9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FDF7A5-FF28-4E96-9864-DB71B60DE564}" type="datetimeFigureOut">
              <a:rPr lang="en-US" smtClean="0"/>
              <a:pPr/>
              <a:t>5/13/2016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65E106-0941-48B9-9537-FA3A88EB0D9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FDF7A5-FF28-4E96-9864-DB71B60DE564}" type="datetimeFigureOut">
              <a:rPr lang="en-US" smtClean="0"/>
              <a:pPr/>
              <a:t>5/13/2016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65E106-0941-48B9-9537-FA3A88EB0D9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FDF7A5-FF28-4E96-9864-DB71B60DE564}" type="datetimeFigureOut">
              <a:rPr lang="en-US" smtClean="0"/>
              <a:pPr/>
              <a:t>5/13/2016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65E106-0941-48B9-9537-FA3A88EB0D9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FDF7A5-FF28-4E96-9864-DB71B60DE564}" type="datetimeFigureOut">
              <a:rPr lang="en-US" smtClean="0"/>
              <a:pPr/>
              <a:t>5/13/2016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65E106-0941-48B9-9537-FA3A88EB0D9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FDF7A5-FF28-4E96-9864-DB71B60DE564}" type="datetimeFigureOut">
              <a:rPr lang="en-US" smtClean="0"/>
              <a:pPr/>
              <a:t>5/13/2016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65E106-0941-48B9-9537-FA3A88EB0D9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FDF7A5-FF28-4E96-9864-DB71B60DE564}" type="datetimeFigureOut">
              <a:rPr lang="en-US" smtClean="0"/>
              <a:pPr/>
              <a:t>5/13/2016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65E106-0941-48B9-9537-FA3A88EB0D9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FDF7A5-FF28-4E96-9864-DB71B60DE564}" type="datetimeFigureOut">
              <a:rPr lang="en-US" smtClean="0"/>
              <a:pPr/>
              <a:t>5/13/2016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65E106-0941-48B9-9537-FA3A88EB0D9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FDF7A5-FF28-4E96-9864-DB71B60DE564}" type="datetimeFigureOut">
              <a:rPr lang="en-US" smtClean="0"/>
              <a:pPr/>
              <a:t>5/13/2016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65E106-0941-48B9-9537-FA3A88EB0D9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file:///C:\Documents%20and%20Settings\User\My%20Documents\cxell\~$cx.xlsx" TargetMode="External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6.png"/><Relationship Id="rId7" Type="http://schemas.openxmlformats.org/officeDocument/2006/relationships/image" Target="../media/image1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11" Type="http://schemas.openxmlformats.org/officeDocument/2006/relationships/image" Target="../media/image23.png"/><Relationship Id="rId5" Type="http://schemas.openxmlformats.org/officeDocument/2006/relationships/image" Target="../media/image18.png"/><Relationship Id="rId10" Type="http://schemas.openxmlformats.org/officeDocument/2006/relationships/image" Target="../media/image22.png"/><Relationship Id="rId4" Type="http://schemas.openxmlformats.org/officeDocument/2006/relationships/image" Target="../media/image17.png"/><Relationship Id="rId9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2"/>
          <a:srcRect l="14218" t="68761" r="18055" b="9180"/>
          <a:stretch>
            <a:fillRect/>
          </a:stretch>
        </p:blipFill>
        <p:spPr bwMode="auto">
          <a:xfrm>
            <a:off x="-214346" y="571480"/>
            <a:ext cx="9358346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10" name="Chart 9"/>
          <p:cNvGraphicFramePr/>
          <p:nvPr/>
        </p:nvGraphicFramePr>
        <p:xfrm>
          <a:off x="1500166" y="3143248"/>
          <a:ext cx="4214842" cy="28670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/>
          <a:srcRect l="12223" t="39734" r="29279" b="19922"/>
          <a:stretch>
            <a:fillRect/>
          </a:stretch>
        </p:blipFill>
        <p:spPr bwMode="auto">
          <a:xfrm>
            <a:off x="285720" y="714356"/>
            <a:ext cx="8286808" cy="4286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http://www.narco-net.ru/uploads/176483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928662" y="0"/>
            <a:ext cx="6215106" cy="650083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642919"/>
            <a:ext cx="8358245" cy="2643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/>
          </p:cNvPicPr>
          <p:nvPr>
            <p:ph idx="1"/>
          </p:nvPr>
        </p:nvPicPr>
        <p:blipFill>
          <a:blip r:embed="rId2"/>
          <a:srcRect l="6927" t="57832" r="71386" b="16867"/>
          <a:stretch>
            <a:fillRect/>
          </a:stretch>
        </p:blipFill>
        <p:spPr bwMode="auto">
          <a:xfrm>
            <a:off x="1285852" y="642918"/>
            <a:ext cx="6643734" cy="56436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ChangeArrowheads="1"/>
          </p:cNvSpPr>
          <p:nvPr/>
        </p:nvSpPr>
        <p:spPr bwMode="auto">
          <a:xfrm>
            <a:off x="0" y="0"/>
            <a:ext cx="521726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 Unicode" pitchFamily="34" charset="0"/>
                <a:ea typeface="Times New Roman" pitchFamily="18" charset="0"/>
                <a:cs typeface="Times New Roman" pitchFamily="18" charset="0"/>
              </a:rPr>
              <a:t>Բաշխման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Unicode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 Unicode" pitchFamily="34" charset="0"/>
                <a:ea typeface="Times New Roman" pitchFamily="18" charset="0"/>
                <a:cs typeface="Times New Roman" pitchFamily="18" charset="0"/>
              </a:rPr>
              <a:t>շարքը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Unicode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 Unicode" pitchFamily="34" charset="0"/>
                <a:ea typeface="Times New Roman" pitchFamily="18" charset="0"/>
                <a:cs typeface="Times New Roman" pitchFamily="18" charset="0"/>
              </a:rPr>
              <a:t>գրենք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Unicode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 Unicode" pitchFamily="34" charset="0"/>
                <a:ea typeface="Times New Roman" pitchFamily="18" charset="0"/>
                <a:cs typeface="Times New Roman" pitchFamily="18" charset="0"/>
              </a:rPr>
              <a:t>չնվազող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Unicode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 Unicode" pitchFamily="34" charset="0"/>
                <a:ea typeface="Times New Roman" pitchFamily="18" charset="0"/>
                <a:cs typeface="Times New Roman" pitchFamily="18" charset="0"/>
              </a:rPr>
              <a:t>կարգով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Unicode" pitchFamily="34" charset="0"/>
                <a:ea typeface="Times New Roman" pitchFamily="18" charset="0"/>
                <a:cs typeface="Times New Roman" pitchFamily="18" charset="0"/>
              </a:rPr>
              <a:t>:</a:t>
            </a:r>
            <a:endParaRPr kumimoji="0" 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29697" name="Picture 1" descr="Picture 025"/>
          <p:cNvPicPr>
            <a:picLocks noChangeAspect="1" noChangeArrowheads="1"/>
          </p:cNvPicPr>
          <p:nvPr/>
        </p:nvPicPr>
        <p:blipFill>
          <a:blip r:embed="rId2"/>
          <a:srcRect l="16251" t="41599" r="13472" b="47774"/>
          <a:stretch>
            <a:fillRect/>
          </a:stretch>
        </p:blipFill>
        <p:spPr bwMode="auto">
          <a:xfrm>
            <a:off x="357158" y="1285860"/>
            <a:ext cx="6885262" cy="1428760"/>
          </a:xfrm>
          <a:prstGeom prst="rect">
            <a:avLst/>
          </a:prstGeom>
          <a:noFill/>
        </p:spPr>
      </p:pic>
      <p:sp>
        <p:nvSpPr>
          <p:cNvPr id="29699" name="Rectangle 3"/>
          <p:cNvSpPr>
            <a:spLocks noChangeArrowheads="1"/>
          </p:cNvSpPr>
          <p:nvPr/>
        </p:nvSpPr>
        <p:spPr bwMode="auto">
          <a:xfrm>
            <a:off x="0" y="1457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857356" y="3571876"/>
            <a:ext cx="300039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 Unicode" pitchFamily="34" charset="0"/>
                <a:ea typeface="Times New Roman" pitchFamily="18" charset="0"/>
                <a:cs typeface="Times New Roman" pitchFamily="18" charset="0"/>
              </a:rPr>
              <a:t>Մեր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Unicode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 Unicode" pitchFamily="34" charset="0"/>
                <a:ea typeface="Times New Roman" pitchFamily="18" charset="0"/>
                <a:cs typeface="Times New Roman" pitchFamily="18" charset="0"/>
              </a:rPr>
              <a:t>օրինակում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Unicode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 Unicode" pitchFamily="34" charset="0"/>
                <a:ea typeface="Times New Roman" pitchFamily="18" charset="0"/>
                <a:cs typeface="Times New Roman" pitchFamily="18" charset="0"/>
              </a:rPr>
              <a:t>կիսրրդը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Unicode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(</a:t>
            </a:r>
            <a:r>
              <a:rPr kumimoji="0" lang="en-US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 Unicode" pitchFamily="34" charset="0"/>
                <a:ea typeface="Times New Roman" pitchFamily="18" charset="0"/>
                <a:cs typeface="Sylfaen" pitchFamily="18" charset="0"/>
                <a:hlinkClick r:id="rId3"/>
              </a:rPr>
              <a:t>մեդիան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  <a:hlinkClick r:id="rId3"/>
              </a:rPr>
              <a:t>)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15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Unicode" pitchFamily="34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Unicode" pitchFamily="34" charset="0"/>
                <a:ea typeface="Times New Roman" pitchFamily="18" charset="0"/>
                <a:cs typeface="Times New Roman" pitchFamily="18" charset="0"/>
              </a:rPr>
              <a:t>ն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Unicode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Unicode" pitchFamily="34" charset="0"/>
                <a:ea typeface="Times New Roman" pitchFamily="18" charset="0"/>
                <a:cs typeface="Times New Roman" pitchFamily="18" charset="0"/>
              </a:rPr>
              <a:t>է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Unicode" pitchFamily="34" charset="0"/>
                <a:ea typeface="Times New Roman" pitchFamily="18" charset="0"/>
                <a:cs typeface="Times New Roman" pitchFamily="18" charset="0"/>
              </a:rPr>
              <a:t>: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odepressii.ru/wp-content/uploads/2015/03/tabakokurenie-300x30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0"/>
            <a:ext cx="6858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Documents and Settings\User\My Documents\My Pictures\Picture\Picture 024.jpg"/>
          <p:cNvPicPr/>
          <p:nvPr/>
        </p:nvPicPr>
        <p:blipFill>
          <a:blip r:embed="rId2"/>
          <a:srcRect l="24816" t="11852" r="9926" b="76159"/>
          <a:stretch>
            <a:fillRect/>
          </a:stretch>
        </p:blipFill>
        <p:spPr bwMode="auto">
          <a:xfrm rot="10800000">
            <a:off x="642909" y="428601"/>
            <a:ext cx="7215238" cy="2357456"/>
          </a:xfrm>
          <a:prstGeom prst="rect">
            <a:avLst/>
          </a:prstGeom>
          <a:noFill/>
        </p:spPr>
      </p:pic>
      <p:sp>
        <p:nvSpPr>
          <p:cNvPr id="5" name="Rectangle 4"/>
          <p:cNvSpPr/>
          <p:nvPr/>
        </p:nvSpPr>
        <p:spPr>
          <a:xfrm>
            <a:off x="1285852" y="1714488"/>
            <a:ext cx="785818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7" name="Picture 9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114300" cy="190500"/>
          </a:xfrm>
          <a:prstGeom prst="rect">
            <a:avLst/>
          </a:prstGeom>
          <a:noFill/>
        </p:spPr>
      </p:pic>
      <p:pic>
        <p:nvPicPr>
          <p:cNvPr id="32776" name="Picture 8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133350" cy="190500"/>
          </a:xfrm>
          <a:prstGeom prst="rect">
            <a:avLst/>
          </a:prstGeom>
          <a:noFill/>
        </p:spPr>
      </p:pic>
      <p:pic>
        <p:nvPicPr>
          <p:cNvPr id="32775" name="Picture 7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133350" cy="190500"/>
          </a:xfrm>
          <a:prstGeom prst="rect">
            <a:avLst/>
          </a:prstGeom>
          <a:noFill/>
        </p:spPr>
      </p:pic>
      <p:pic>
        <p:nvPicPr>
          <p:cNvPr id="32774" name="Picture 6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142875" cy="190500"/>
          </a:xfrm>
          <a:prstGeom prst="rect">
            <a:avLst/>
          </a:prstGeom>
          <a:noFill/>
        </p:spPr>
      </p:pic>
      <p:pic>
        <p:nvPicPr>
          <p:cNvPr id="32773" name="Picture 5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123825" cy="190500"/>
          </a:xfrm>
          <a:prstGeom prst="rect">
            <a:avLst/>
          </a:prstGeom>
          <a:noFill/>
        </p:spPr>
      </p:pic>
      <p:pic>
        <p:nvPicPr>
          <p:cNvPr id="32772" name="Picture 4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142875" cy="190500"/>
          </a:xfrm>
          <a:prstGeom prst="rect">
            <a:avLst/>
          </a:prstGeom>
          <a:noFill/>
        </p:spPr>
      </p:pic>
      <p:pic>
        <p:nvPicPr>
          <p:cNvPr id="32771" name="Picture 3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142875" cy="190500"/>
          </a:xfrm>
          <a:prstGeom prst="rect">
            <a:avLst/>
          </a:prstGeom>
          <a:noFill/>
        </p:spPr>
      </p:pic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152400" cy="190500"/>
          </a:xfrm>
          <a:prstGeom prst="rect">
            <a:avLst/>
          </a:prstGeom>
          <a:noFill/>
        </p:spPr>
      </p:pic>
      <p:pic>
        <p:nvPicPr>
          <p:cNvPr id="32769" name="Picture 1"/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85918" y="928670"/>
            <a:ext cx="4143404" cy="610412"/>
          </a:xfrm>
          <a:prstGeom prst="rect">
            <a:avLst/>
          </a:prstGeom>
          <a:noFill/>
        </p:spPr>
      </p:pic>
      <p:sp>
        <p:nvSpPr>
          <p:cNvPr id="32778" name="Rectangle 10"/>
          <p:cNvSpPr>
            <a:spLocks noChangeArrowheads="1"/>
          </p:cNvSpPr>
          <p:nvPr/>
        </p:nvSpPr>
        <p:spPr bwMode="auto">
          <a:xfrm>
            <a:off x="285720" y="285728"/>
            <a:ext cx="71438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 Unicode" pitchFamily="34" charset="0"/>
                <a:ea typeface="Times New Roman" pitchFamily="18" charset="0"/>
                <a:cs typeface="Times New Roman" pitchFamily="18" charset="0"/>
              </a:rPr>
              <a:t>Դիցուք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 Unicode" pitchFamily="34" charset="0"/>
                <a:ea typeface="Times New Roman" pitchFamily="18" charset="0"/>
                <a:cs typeface="Times New Roman" pitchFamily="18" charset="0"/>
              </a:rPr>
              <a:t>տրված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" pitchFamily="34" charset="0"/>
                <a:ea typeface="Times New Roman" pitchFamily="18" charset="0"/>
                <a:cs typeface="Times New Roman" pitchFamily="18" charset="0"/>
              </a:rPr>
              <a:t>է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 Unicode" pitchFamily="34" charset="0"/>
                <a:ea typeface="Times New Roman" pitchFamily="18" charset="0"/>
                <a:cs typeface="Times New Roman" pitchFamily="18" charset="0"/>
              </a:rPr>
              <a:t>պատահական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 Unicode" pitchFamily="34" charset="0"/>
                <a:ea typeface="Times New Roman" pitchFamily="18" charset="0"/>
                <a:cs typeface="Times New Roman" pitchFamily="18" charset="0"/>
              </a:rPr>
              <a:t>մեծության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 Unicode" pitchFamily="34" charset="0"/>
                <a:ea typeface="Times New Roman" pitchFamily="18" charset="0"/>
                <a:cs typeface="Times New Roman" pitchFamily="18" charset="0"/>
              </a:rPr>
              <a:t>բաշխման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 Unicode" pitchFamily="34" charset="0"/>
                <a:ea typeface="Times New Roman" pitchFamily="18" charset="0"/>
                <a:cs typeface="Times New Roman" pitchFamily="18" charset="0"/>
              </a:rPr>
              <a:t>օրենքը</a:t>
            </a:r>
            <a:endParaRPr kumimoji="0" lang="en-US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2779" name="Rectangle 11"/>
          <p:cNvSpPr>
            <a:spLocks noChangeArrowheads="1"/>
          </p:cNvSpPr>
          <p:nvPr/>
        </p:nvSpPr>
        <p:spPr bwMode="auto">
          <a:xfrm>
            <a:off x="357158" y="16430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2780" name="Rectangle 12"/>
          <p:cNvSpPr>
            <a:spLocks noChangeArrowheads="1"/>
          </p:cNvSpPr>
          <p:nvPr/>
        </p:nvSpPr>
        <p:spPr bwMode="auto">
          <a:xfrm>
            <a:off x="0" y="12287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32782" name="Picture 14"/>
          <p:cNvPicPr>
            <a:picLocks noChangeAspect="1" noChangeArrowheads="1"/>
          </p:cNvPicPr>
          <p:nvPr/>
        </p:nvPicPr>
        <p:blipFill>
          <a:blip r:embed="rId11"/>
          <a:srcRect l="11914" t="43164" r="34619" b="13867"/>
          <a:stretch>
            <a:fillRect/>
          </a:stretch>
        </p:blipFill>
        <p:spPr bwMode="auto">
          <a:xfrm>
            <a:off x="214282" y="2012938"/>
            <a:ext cx="8038398" cy="4845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2"/>
          <a:srcRect l="12451" t="35156" r="22363" b="10156"/>
          <a:stretch>
            <a:fillRect/>
          </a:stretch>
        </p:blipFill>
        <p:spPr bwMode="auto">
          <a:xfrm>
            <a:off x="-1" y="0"/>
            <a:ext cx="9423399" cy="5929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85720" y="357166"/>
            <a:ext cx="85725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/>
          <a:srcRect l="3662" t="26367" r="50195" b="26758"/>
          <a:stretch>
            <a:fillRect/>
          </a:stretch>
        </p:blipFill>
        <p:spPr bwMode="auto">
          <a:xfrm>
            <a:off x="0" y="285728"/>
            <a:ext cx="8715404" cy="6572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2"/>
          <a:srcRect l="13183" t="36133" r="21631" b="15039"/>
          <a:stretch>
            <a:fillRect/>
          </a:stretch>
        </p:blipFill>
        <p:spPr bwMode="auto">
          <a:xfrm>
            <a:off x="-214346" y="714356"/>
            <a:ext cx="9791250" cy="5500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2"/>
          <a:srcRect l="13916" t="51758" r="23096" b="14062"/>
          <a:stretch>
            <a:fillRect/>
          </a:stretch>
        </p:blipFill>
        <p:spPr bwMode="auto">
          <a:xfrm>
            <a:off x="0" y="714356"/>
            <a:ext cx="8776669" cy="35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3714744" y="4429132"/>
          <a:ext cx="2000264" cy="714380"/>
        </p:xfrm>
        <a:graphic>
          <a:graphicData uri="http://schemas.openxmlformats.org/drawingml/2006/table">
            <a:tbl>
              <a:tblPr/>
              <a:tblGrid>
                <a:gridCol w="2000264"/>
              </a:tblGrid>
              <a:tr h="714380">
                <a:tc>
                  <a:txBody>
                    <a:bodyPr/>
                    <a:lstStyle/>
                    <a:p>
                      <a:pPr algn="r" fontAlgn="b"/>
                      <a:r>
                        <a:rPr lang="en-US" sz="4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265,6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428604"/>
            <a:ext cx="7715304" cy="142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6" name="Rectangle 2"/>
          <p:cNvSpPr>
            <a:spLocks noChangeArrowheads="1"/>
          </p:cNvSpPr>
          <p:nvPr/>
        </p:nvSpPr>
        <p:spPr bwMode="auto">
          <a:xfrm>
            <a:off x="1000100" y="2714620"/>
            <a:ext cx="671517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 Unicode" pitchFamily="34" charset="0"/>
                <a:ea typeface="Times New Roman" pitchFamily="18" charset="0"/>
                <a:cs typeface="Times New Roman" pitchFamily="18" charset="0"/>
              </a:rPr>
              <a:t>Միջին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 Unicode" pitchFamily="34" charset="0"/>
                <a:ea typeface="Times New Roman" pitchFamily="18" charset="0"/>
                <a:cs typeface="Times New Roman" pitchFamily="18" charset="0"/>
              </a:rPr>
              <a:t>քառակուսային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 Unicode" pitchFamily="34" charset="0"/>
                <a:ea typeface="Times New Roman" pitchFamily="18" charset="0"/>
                <a:cs typeface="Times New Roman" pitchFamily="18" charset="0"/>
              </a:rPr>
              <a:t>շեղումը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" pitchFamily="34" charset="0"/>
                <a:ea typeface="Times New Roman" pitchFamily="18" charset="0"/>
                <a:cs typeface="Times New Roman" pitchFamily="18" charset="0"/>
              </a:rPr>
              <a:t>`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36865" name="Picture 1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28794" y="3357562"/>
            <a:ext cx="2000264" cy="500066"/>
          </a:xfrm>
          <a:prstGeom prst="rect">
            <a:avLst/>
          </a:prstGeom>
          <a:noFill/>
        </p:spPr>
      </p:pic>
      <p:sp>
        <p:nvSpPr>
          <p:cNvPr id="36867" name="Rectangle 3"/>
          <p:cNvSpPr>
            <a:spLocks noChangeArrowheads="1"/>
          </p:cNvSpPr>
          <p:nvPr/>
        </p:nvSpPr>
        <p:spPr bwMode="auto">
          <a:xfrm>
            <a:off x="0" y="6858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 Unicode" pitchFamily="34" charset="0"/>
                <a:ea typeface="Times New Roman" pitchFamily="18" charset="0"/>
                <a:cs typeface="Times New Roman" pitchFamily="18" charset="0"/>
              </a:rPr>
              <a:t>=1</a:t>
            </a:r>
            <a:r>
              <a:rPr kumimoji="0" 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6,298</a:t>
            </a:r>
            <a:r>
              <a:rPr kumimoji="0" 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 Unicode" pitchFamily="34" charset="0"/>
                <a:ea typeface="Times New Roman" pitchFamily="18" charset="0"/>
                <a:cs typeface="Times New Roman" pitchFamily="18" charset="0"/>
              </a:rPr>
              <a:t> 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214810" y="3357562"/>
            <a:ext cx="20717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=16,298</a:t>
            </a:r>
            <a:endParaRPr lang="en-US" sz="2800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1506" name="AutoShape 2" descr="легкие курильщик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2" descr="https://encrypted-tbn0.gstatic.com/images?q=tbn:ANd9GcSXbSccDofm8Dl-sRD2MvirbSlKFb8-xkZqoAEZLrX5UJ81uwqkQcQ0K-4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28" name="AutoShape 4" descr="https://encrypted-tbn0.gstatic.com/images?q=tbn:ANd9GcSXbSccDofm8Dl-sRD2MvirbSlKFb8-xkZqoAEZLrX5UJ81uwqkQcQ0K-4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554" name="Rectangle 2"/>
          <p:cNvSpPr>
            <a:spLocks noChangeArrowheads="1"/>
          </p:cNvSpPr>
          <p:nvPr/>
        </p:nvSpPr>
        <p:spPr bwMode="auto">
          <a:xfrm>
            <a:off x="285720" y="928670"/>
            <a:ext cx="8501123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Calibri" pitchFamily="34" charset="0"/>
                <a:ea typeface="Calibri" pitchFamily="34" charset="0"/>
                <a:cs typeface="Sylfaen" pitchFamily="18" charset="0"/>
              </a:rPr>
              <a:t>Մ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252525"/>
                </a:solidFill>
                <a:effectLst/>
                <a:latin typeface="Calibri" pitchFamily="34" charset="0"/>
                <a:ea typeface="Calibri" pitchFamily="34" charset="0"/>
                <a:cs typeface="Sylfaen" pitchFamily="18" charset="0"/>
              </a:rPr>
              <a:t>թեմատիկական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252525"/>
                </a:solidFill>
                <a:effectLst/>
                <a:latin typeface="Calibri" pitchFamily="34" charset="0"/>
                <a:ea typeface="Calibri" pitchFamily="34" charset="0"/>
                <a:cs typeface="Sylfaen" pitchFamily="18" charset="0"/>
              </a:rPr>
              <a:t>վիճակագրություն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Sylfaen" pitchFamily="18" charset="0"/>
                <a:ea typeface="Calibri" pitchFamily="34" charset="0"/>
                <a:cs typeface="Tahoma" pitchFamily="34" charset="0"/>
              </a:rPr>
              <a:t>ը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Sylfaen" pitchFamily="18" charset="0"/>
                <a:ea typeface="Calibri" pitchFamily="34" charset="0"/>
                <a:cs typeface="Tahoma" pitchFamily="34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rgbClr val="252525"/>
                </a:solidFill>
                <a:effectLst/>
                <a:latin typeface="Calibri" pitchFamily="34" charset="0"/>
                <a:ea typeface="Calibri" pitchFamily="34" charset="0"/>
                <a:cs typeface="Sylfaen" pitchFamily="18" charset="0"/>
              </a:rPr>
              <a:t>մաթեմատիկայի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rgbClr val="252525"/>
                </a:solidFill>
                <a:effectLst/>
                <a:latin typeface="Calibri" pitchFamily="34" charset="0"/>
                <a:ea typeface="Calibri" pitchFamily="34" charset="0"/>
                <a:cs typeface="Sylfaen" pitchFamily="18" charset="0"/>
              </a:rPr>
              <a:t>բաժին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Sylfaen" pitchFamily="18" charset="0"/>
                <a:ea typeface="Calibri" pitchFamily="34" charset="0"/>
                <a:cs typeface="Tahoma" pitchFamily="34" charset="0"/>
              </a:rPr>
              <a:t>է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rgbClr val="252525"/>
                </a:solidFill>
                <a:effectLst/>
                <a:latin typeface="Calibri" pitchFamily="34" charset="0"/>
                <a:ea typeface="Calibri" pitchFamily="34" charset="0"/>
                <a:cs typeface="Sylfaen" pitchFamily="18" charset="0"/>
              </a:rPr>
              <a:t>որ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Calibri" pitchFamily="34" charset="0"/>
                <a:ea typeface="Calibri" pitchFamily="34" charset="0"/>
                <a:cs typeface="Sylfaen" pitchFamily="18" charset="0"/>
              </a:rPr>
              <a:t>ը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Calibri" pitchFamily="34" charset="0"/>
                <a:ea typeface="Calibri" pitchFamily="34" charset="0"/>
                <a:cs typeface="Sylfaen" pitchFamily="18" charset="0"/>
              </a:rPr>
              <a:t>զբաղվում է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Calibri" pitchFamily="34" charset="0"/>
                <a:ea typeface="Calibri" pitchFamily="34" charset="0"/>
                <a:cs typeface="Sylfaen" pitchFamily="18" charset="0"/>
              </a:rPr>
              <a:t>որևէ առարկայի, երևույթի կամ գործնթացի հետ առնչվող տվյալների  հավաքագրումով, մշակումով և վերլուծությամբ: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rgbClr val="252525"/>
                </a:solidFill>
                <a:effectLst/>
                <a:latin typeface="Calibri" pitchFamily="34" charset="0"/>
                <a:ea typeface="Calibri" pitchFamily="34" charset="0"/>
                <a:cs typeface="Sylfaen" pitchFamily="18" charset="0"/>
              </a:rPr>
              <a:t>Մաթեմատիկական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rgbClr val="252525"/>
                </a:solidFill>
                <a:effectLst/>
                <a:latin typeface="Calibri" pitchFamily="34" charset="0"/>
                <a:ea typeface="Calibri" pitchFamily="34" charset="0"/>
                <a:cs typeface="Sylfaen" pitchFamily="18" charset="0"/>
              </a:rPr>
              <a:t>վիճակագրություն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252525"/>
              </a:solidFill>
              <a:effectLst/>
              <a:latin typeface="Calibri" pitchFamily="34" charset="0"/>
              <a:ea typeface="Calibri" pitchFamily="34" charset="0"/>
              <a:cs typeface="Sylfae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rgbClr val="252525"/>
                </a:solidFill>
                <a:effectLst/>
                <a:latin typeface="Calibri" pitchFamily="34" charset="0"/>
                <a:ea typeface="Calibri" pitchFamily="34" charset="0"/>
                <a:cs typeface="Sylfaen" pitchFamily="18" charset="0"/>
              </a:rPr>
              <a:t>սերտորեն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rgbClr val="252525"/>
                </a:solidFill>
                <a:effectLst/>
                <a:latin typeface="Calibri" pitchFamily="34" charset="0"/>
                <a:ea typeface="Calibri" pitchFamily="34" charset="0"/>
                <a:cs typeface="Sylfaen" pitchFamily="18" charset="0"/>
              </a:rPr>
              <a:t>կապված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 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Calibri" pitchFamily="34" charset="0"/>
                <a:ea typeface="Calibri" pitchFamily="34" charset="0"/>
                <a:cs typeface="Sylfaen" pitchFamily="18" charset="0"/>
              </a:rPr>
              <a:t>է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rgbClr val="252525"/>
                </a:solidFill>
                <a:effectLst/>
                <a:latin typeface="Calibri" pitchFamily="34" charset="0"/>
                <a:ea typeface="Calibri" pitchFamily="34" charset="0"/>
                <a:cs typeface="Sylfaen" pitchFamily="18" charset="0"/>
              </a:rPr>
              <a:t>հավանականությունների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rgbClr val="252525"/>
                </a:solidFill>
                <a:effectLst/>
                <a:latin typeface="Calibri" pitchFamily="34" charset="0"/>
                <a:ea typeface="Calibri" pitchFamily="34" charset="0"/>
                <a:cs typeface="Sylfaen" pitchFamily="18" charset="0"/>
              </a:rPr>
              <a:t>տեսության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rgbClr val="252525"/>
                </a:solidFill>
                <a:effectLst/>
                <a:latin typeface="Calibri" pitchFamily="34" charset="0"/>
                <a:ea typeface="Calibri" pitchFamily="34" charset="0"/>
                <a:cs typeface="Sylfaen" pitchFamily="18" charset="0"/>
              </a:rPr>
              <a:t>հետ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Calibri" pitchFamily="34" charset="0"/>
                <a:ea typeface="Calibri" pitchFamily="34" charset="0"/>
                <a:cs typeface="Sylfaen" pitchFamily="18" charset="0"/>
              </a:rPr>
              <a:t>։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rgbClr val="252525"/>
                </a:solidFill>
                <a:effectLst/>
                <a:latin typeface="Calibri" pitchFamily="34" charset="0"/>
                <a:ea typeface="Calibri" pitchFamily="34" charset="0"/>
                <a:cs typeface="Sylfaen" pitchFamily="18" charset="0"/>
              </a:rPr>
              <a:t>Մաթեմատիկական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rgbClr val="252525"/>
                </a:solidFill>
                <a:effectLst/>
                <a:latin typeface="Calibri" pitchFamily="34" charset="0"/>
                <a:ea typeface="Calibri" pitchFamily="34" charset="0"/>
                <a:cs typeface="Sylfaen" pitchFamily="18" charset="0"/>
              </a:rPr>
              <a:t>վիճակագրության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rgbClr val="252525"/>
                </a:solidFill>
                <a:effectLst/>
                <a:latin typeface="Calibri" pitchFamily="34" charset="0"/>
                <a:ea typeface="Calibri" pitchFamily="34" charset="0"/>
                <a:cs typeface="Sylfaen" pitchFamily="18" charset="0"/>
              </a:rPr>
              <a:t>հիմնական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rgbClr val="252525"/>
                </a:solidFill>
                <a:effectLst/>
                <a:latin typeface="Calibri" pitchFamily="34" charset="0"/>
                <a:ea typeface="Calibri" pitchFamily="34" charset="0"/>
                <a:cs typeface="Sylfaen" pitchFamily="18" charset="0"/>
              </a:rPr>
              <a:t>խնդիրներից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 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Calibri" pitchFamily="34" charset="0"/>
                <a:ea typeface="Calibri" pitchFamily="34" charset="0"/>
                <a:cs typeface="Sylfaen" pitchFamily="18" charset="0"/>
              </a:rPr>
              <a:t>է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rgbClr val="252525"/>
                </a:solidFill>
                <a:effectLst/>
                <a:latin typeface="Calibri" pitchFamily="34" charset="0"/>
                <a:ea typeface="Calibri" pitchFamily="34" charset="0"/>
                <a:cs typeface="Sylfaen" pitchFamily="18" charset="0"/>
              </a:rPr>
              <a:t>պատահական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rgbClr val="252525"/>
                </a:solidFill>
                <a:effectLst/>
                <a:latin typeface="Calibri" pitchFamily="34" charset="0"/>
                <a:ea typeface="Calibri" pitchFamily="34" charset="0"/>
                <a:cs typeface="Sylfaen" pitchFamily="18" charset="0"/>
              </a:rPr>
              <a:t>մեծությունների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rgbClr val="252525"/>
                </a:solidFill>
                <a:effectLst/>
                <a:latin typeface="Calibri" pitchFamily="34" charset="0"/>
                <a:ea typeface="Calibri" pitchFamily="34" charset="0"/>
                <a:cs typeface="Sylfaen" pitchFamily="18" charset="0"/>
              </a:rPr>
              <a:t>թվային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rgbClr val="252525"/>
                </a:solidFill>
                <a:effectLst/>
                <a:latin typeface="Calibri" pitchFamily="34" charset="0"/>
                <a:ea typeface="Calibri" pitchFamily="34" charset="0"/>
                <a:cs typeface="Sylfaen" pitchFamily="18" charset="0"/>
              </a:rPr>
              <a:t>բնութագրիչների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rgbClr val="252525"/>
                </a:solidFill>
                <a:effectLst/>
                <a:latin typeface="Calibri" pitchFamily="34" charset="0"/>
                <a:ea typeface="Calibri" pitchFamily="34" charset="0"/>
                <a:cs typeface="Sylfaen" pitchFamily="18" charset="0"/>
              </a:rPr>
              <a:t>գնահատման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rgbClr val="252525"/>
                </a:solidFill>
                <a:effectLst/>
                <a:latin typeface="Calibri" pitchFamily="34" charset="0"/>
                <a:ea typeface="Calibri" pitchFamily="34" charset="0"/>
                <a:cs typeface="Sylfaen" pitchFamily="18" charset="0"/>
              </a:rPr>
              <a:t>մեթոդների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rgbClr val="252525"/>
                </a:solidFill>
                <a:effectLst/>
                <a:latin typeface="Calibri" pitchFamily="34" charset="0"/>
                <a:ea typeface="Calibri" pitchFamily="34" charset="0"/>
                <a:cs typeface="Sylfaen" pitchFamily="18" charset="0"/>
              </a:rPr>
              <a:t>մշակումը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Calibri" pitchFamily="34" charset="0"/>
                <a:ea typeface="Calibri" pitchFamily="34" charset="0"/>
                <a:cs typeface="Sylfaen" pitchFamily="18" charset="0"/>
              </a:rPr>
              <a:t>։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курение вредит здоровью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0"/>
            <a:ext cx="6611204" cy="642939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58" y="214291"/>
            <a:ext cx="8072494" cy="3500462"/>
          </a:xfrm>
        </p:spPr>
        <p:txBody>
          <a:bodyPr/>
          <a:lstStyle/>
          <a:p>
            <a:r>
              <a:rPr lang="ru-RU" dirty="0" smtClean="0"/>
              <a:t>Ըստ յուրաքանչյուր հիվանդի օրական ծխած գլանակների քանակի` տվյալներն են:</a:t>
            </a:r>
          </a:p>
          <a:p>
            <a:r>
              <a:rPr lang="ru-RU" dirty="0" smtClean="0"/>
              <a:t>15,5,25,15,10,5,0,10,20,15,15,15,25,20,25,0,10,25,20,25,10,10,5,0,5,20,10,20,25,10,25,25,15,20,15,15,25,20,15,20,25,20,15,25,25,25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571472" y="3357538"/>
            <a:ext cx="8072494" cy="35004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571472" y="4286256"/>
            <a:ext cx="485778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Sylfaen" pitchFamily="18" charset="0"/>
                <a:ea typeface="Calibri" pitchFamily="34" charset="0"/>
                <a:cs typeface="Tahoma" pitchFamily="34" charset="0"/>
              </a:rPr>
              <a:t>Այս շարքը կոչվում է  բաշխման օրենք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(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Sylfaen" pitchFamily="18" charset="0"/>
                <a:ea typeface="Calibri" pitchFamily="34" charset="0"/>
                <a:cs typeface="Tahoma" pitchFamily="34" charset="0"/>
              </a:rPr>
              <a:t>վարիաց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Sylfaen" pitchFamily="18" charset="0"/>
                <a:ea typeface="Calibri" pitchFamily="34" charset="0"/>
                <a:cs typeface="Tahoma" pitchFamily="34" charset="0"/>
              </a:rPr>
              <a:t>ի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Sylfaen" pitchFamily="18" charset="0"/>
                <a:ea typeface="Calibri" pitchFamily="34" charset="0"/>
                <a:cs typeface="Tahoma" pitchFamily="34" charset="0"/>
              </a:rPr>
              <a:t>ոն շարք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)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Sylfaen" pitchFamily="18" charset="0"/>
                <a:ea typeface="Calibri" pitchFamily="34" charset="0"/>
                <a:cs typeface="Tahoma" pitchFamily="34" charset="0"/>
              </a:rPr>
              <a:t>: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26" name="AutoShape 2" descr="https://encrypted-tbn0.gstatic.com/images?q=tbn:ANd9GcSXbSccDofm8Dl-sRD2MvirbSlKFb8-xkZqoAEZLrX5UJ81uwqkQcQ0K-4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28" name="AutoShape 4" descr="https://encrypted-tbn0.gstatic.com/images?q=tbn:ANd9GcSXbSccDofm8Dl-sRD2MvirbSlKFb8-xkZqoAEZLrX5UJ81uwqkQcQ0K-4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030" name="Picture 6" descr="http://ruslekar.info/images/thumbs/2244_500_300_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285728"/>
            <a:ext cx="8572560" cy="53578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5720" y="357166"/>
            <a:ext cx="8358246" cy="2786058"/>
          </a:xfrm>
        </p:spPr>
        <p:txBody>
          <a:bodyPr>
            <a:normAutofit/>
          </a:bodyPr>
          <a:lstStyle/>
          <a:p>
            <a:r>
              <a:rPr lang="ru-RU" dirty="0" smtClean="0"/>
              <a:t>Բաշխման օրենքը կարելի է տալ աղյուսակի ձևով: Առաջին տողում գրվում է պատահական մեծության  արժեքները, իսկ երկրորդում`  հաճաղությունը: </a:t>
            </a:r>
            <a:endParaRPr lang="en-US" dirty="0" smtClean="0"/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114300" cy="190500"/>
          </a:xfrm>
          <a:prstGeom prst="rect">
            <a:avLst/>
          </a:prstGeom>
          <a:noFill/>
        </p:spPr>
      </p:pic>
      <p:pic>
        <p:nvPicPr>
          <p:cNvPr id="25601" name="Picture 1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123825" cy="190500"/>
          </a:xfrm>
          <a:prstGeom prst="rect">
            <a:avLst/>
          </a:prstGeom>
          <a:noFill/>
        </p:spPr>
      </p:pic>
      <p:sp>
        <p:nvSpPr>
          <p:cNvPr id="2560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5603" name="Picture 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114300" cy="190500"/>
          </a:xfrm>
          <a:prstGeom prst="rect">
            <a:avLst/>
          </a:prstGeom>
          <a:noFill/>
        </p:spPr>
      </p:pic>
      <p:sp>
        <p:nvSpPr>
          <p:cNvPr id="25606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5605" name="Picture 5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114300" cy="190500"/>
          </a:xfrm>
          <a:prstGeom prst="rect">
            <a:avLst/>
          </a:prstGeom>
          <a:noFill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/>
          <a:srcRect l="16845" t="26367" r="37744" b="60938"/>
          <a:stretch>
            <a:fillRect/>
          </a:stretch>
        </p:blipFill>
        <p:spPr bwMode="auto">
          <a:xfrm>
            <a:off x="1" y="2714620"/>
            <a:ext cx="8715404" cy="18274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/>
          <p:cNvGraphicFramePr/>
          <p:nvPr/>
        </p:nvGraphicFramePr>
        <p:xfrm>
          <a:off x="1000101" y="714356"/>
          <a:ext cx="5357849" cy="33575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>
          <a:blip r:embed="rId2"/>
          <a:srcRect l="6963" t="27813" r="61705" b="21964"/>
          <a:stretch>
            <a:fillRect/>
          </a:stretch>
        </p:blipFill>
        <p:spPr bwMode="auto">
          <a:xfrm>
            <a:off x="500034" y="214290"/>
            <a:ext cx="6143668" cy="64294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</TotalTime>
  <Words>128</Words>
  <Application>Microsoft Office PowerPoint</Application>
  <PresentationFormat>On-screen Show (4:3)</PresentationFormat>
  <Paragraphs>17</Paragraphs>
  <Slides>23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4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User</dc:creator>
  <cp:lastModifiedBy>User</cp:lastModifiedBy>
  <cp:revision>26</cp:revision>
  <dcterms:created xsi:type="dcterms:W3CDTF">2016-05-02T11:00:39Z</dcterms:created>
  <dcterms:modified xsi:type="dcterms:W3CDTF">2016-05-13T11:30:43Z</dcterms:modified>
</cp:coreProperties>
</file>